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1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9" r:id="rId12"/>
    <p:sldId id="282" r:id="rId13"/>
    <p:sldId id="281" r:id="rId14"/>
    <p:sldId id="273" r:id="rId15"/>
    <p:sldId id="275" r:id="rId16"/>
    <p:sldId id="271" r:id="rId17"/>
    <p:sldId id="278" r:id="rId18"/>
    <p:sldId id="274" r:id="rId19"/>
    <p:sldId id="280" r:id="rId20"/>
    <p:sldId id="277" r:id="rId21"/>
    <p:sldId id="276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02EA3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2EA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508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254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2"/>
    <p:restoredTop sz="92822"/>
  </p:normalViewPr>
  <p:slideViewPr>
    <p:cSldViewPr snapToGrid="0" snapToObjects="1">
      <p:cViewPr>
        <p:scale>
          <a:sx n="100" d="100"/>
          <a:sy n="100" d="100"/>
        </p:scale>
        <p:origin x="1688" y="144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5277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www.climate.gov</a:t>
            </a:r>
            <a:r>
              <a:rPr lang="en-US" dirty="0"/>
              <a:t>/news-features/climate-</a:t>
            </a:r>
            <a:r>
              <a:rPr lang="en-US" dirty="0" err="1"/>
              <a:t>qa</a:t>
            </a:r>
            <a:r>
              <a:rPr lang="en-US" dirty="0"/>
              <a:t>/if-carbon-dioxide-hits-new-high-every-year-why-isn%E2%80%99t-every-year-hotter-last</a:t>
            </a:r>
          </a:p>
        </p:txBody>
      </p:sp>
    </p:spTree>
    <p:extLst>
      <p:ext uri="{BB962C8B-B14F-4D97-AF65-F5344CB8AC3E}">
        <p14:creationId xmlns:p14="http://schemas.microsoft.com/office/powerpoint/2010/main" val="315160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css.umich.edu</a:t>
            </a:r>
            <a:r>
              <a:rPr lang="en-US" dirty="0"/>
              <a:t>/factsheets/us-renewable-energy-factsheet</a:t>
            </a:r>
          </a:p>
        </p:txBody>
      </p:sp>
    </p:spTree>
    <p:extLst>
      <p:ext uri="{BB962C8B-B14F-4D97-AF65-F5344CB8AC3E}">
        <p14:creationId xmlns:p14="http://schemas.microsoft.com/office/powerpoint/2010/main" val="228032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solenergy.com.ph</a:t>
            </a:r>
            <a:r>
              <a:rPr lang="en-US" dirty="0"/>
              <a:t>/the-rise-of-organic-photovoltaics/</a:t>
            </a:r>
          </a:p>
          <a:p>
            <a:r>
              <a:rPr lang="en-US" dirty="0"/>
              <a:t>Dou2013</a:t>
            </a:r>
          </a:p>
        </p:txBody>
      </p:sp>
    </p:spTree>
    <p:extLst>
      <p:ext uri="{BB962C8B-B14F-4D97-AF65-F5344CB8AC3E}">
        <p14:creationId xmlns:p14="http://schemas.microsoft.com/office/powerpoint/2010/main" val="278513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1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7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0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/>
          <p:cNvSpPr/>
          <p:nvPr/>
        </p:nvSpPr>
        <p:spPr>
          <a:xfrm>
            <a:off x="2375941" y="-23039"/>
            <a:ext cx="8252916" cy="8253667"/>
          </a:xfrm>
          <a:prstGeom prst="rect">
            <a:avLst/>
          </a:prstGeom>
          <a:solidFill>
            <a:srgbClr val="002EA3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245836" y="5071955"/>
            <a:ext cx="4513129" cy="422489"/>
          </a:xfrm>
          <a:prstGeom prst="rect">
            <a:avLst/>
          </a:prstGeom>
        </p:spPr>
        <p:txBody>
          <a:bodyPr anchor="ctr"/>
          <a:lstStyle>
            <a:lvl1pPr defTabSz="361188">
              <a:defRPr sz="2370" i="0"/>
            </a:lvl1pPr>
          </a:lstStyle>
          <a:p>
            <a:r>
              <a:t>Title Subheading</a:t>
            </a:r>
          </a:p>
        </p:txBody>
      </p:sp>
      <p:sp>
        <p:nvSpPr>
          <p:cNvPr id="15" name="Click to add heading"/>
          <p:cNvSpPr>
            <a:spLocks noGrp="1"/>
          </p:cNvSpPr>
          <p:nvPr>
            <p:ph type="body" sz="quarter" idx="14"/>
          </p:nvPr>
        </p:nvSpPr>
        <p:spPr>
          <a:xfrm>
            <a:off x="3645094" y="706078"/>
            <a:ext cx="5714612" cy="4189688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400"/>
              </a:spcBef>
              <a:defRPr sz="4200" i="0" cap="all"/>
            </a:lvl1pPr>
          </a:lstStyle>
          <a:p>
            <a:r>
              <a:t>Click to add heading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Whi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quare"/>
          <p:cNvSpPr/>
          <p:nvPr/>
        </p:nvSpPr>
        <p:spPr>
          <a:xfrm>
            <a:off x="2374900" y="-2230"/>
            <a:ext cx="8255000" cy="8255001"/>
          </a:xfrm>
          <a:prstGeom prst="rect">
            <a:avLst/>
          </a:prstGeom>
          <a:solidFill>
            <a:srgbClr val="FFFFFF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5" name="boisestate-primarylogo-2color.png" descr="boisestate-primarylogo-2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92" y="6522173"/>
            <a:ext cx="3283615" cy="99594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486417" y="5083292"/>
            <a:ext cx="4031966" cy="39981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>
            <a:lvl1pPr>
              <a:defRPr sz="2400" i="0">
                <a:solidFill>
                  <a:srgbClr val="D84200"/>
                </a:solidFill>
              </a:defRPr>
            </a:lvl1pPr>
          </a:lstStyle>
          <a:p>
            <a:r>
              <a:t>Secondary caption goes here</a:t>
            </a:r>
          </a:p>
        </p:txBody>
      </p:sp>
      <p:sp>
        <p:nvSpPr>
          <p:cNvPr id="37" name="Click to add heading"/>
          <p:cNvSpPr txBox="1">
            <a:spLocks noGrp="1"/>
          </p:cNvSpPr>
          <p:nvPr>
            <p:ph type="body" sz="quarter" idx="14"/>
          </p:nvPr>
        </p:nvSpPr>
        <p:spPr>
          <a:xfrm>
            <a:off x="4141142" y="1696132"/>
            <a:ext cx="4722516" cy="1255936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>
            <a:lvl1pPr>
              <a:spcBef>
                <a:spcPts val="1400"/>
              </a:spcBef>
              <a:defRPr sz="4200" i="0" cap="all">
                <a:solidFill>
                  <a:srgbClr val="002EA3"/>
                </a:solidFill>
              </a:defRPr>
            </a:lvl1pPr>
          </a:lstStyle>
          <a:p>
            <a:r>
              <a:t>Click to add heading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>
            <a:spLocks noGrp="1"/>
          </p:cNvSpPr>
          <p:nvPr>
            <p:ph type="body" sz="quarter" idx="13"/>
          </p:nvPr>
        </p:nvSpPr>
        <p:spPr>
          <a:xfrm>
            <a:off x="5793292" y="399485"/>
            <a:ext cx="1418216" cy="572630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pPr>
              <a:defRPr sz="3600" b="1" i="0" cap="all" spc="360">
                <a:solidFill>
                  <a:srgbClr val="002EA3"/>
                </a:solidFill>
              </a:defRPr>
            </a:pPr>
            <a:endParaRPr/>
          </a:p>
        </p:txBody>
      </p:sp>
      <p:pic>
        <p:nvPicPr>
          <p:cNvPr id="46" name="boisestate-B-2color.png" descr="boisestate-B-2color.png"/>
          <p:cNvPicPr>
            <a:picLocks noChangeAspect="1"/>
          </p:cNvPicPr>
          <p:nvPr/>
        </p:nvPicPr>
        <p:blipFill>
          <a:blip r:embed="rId3"/>
          <a:srcRect t="5599" b="5599"/>
          <a:stretch>
            <a:fillRect/>
          </a:stretch>
        </p:blipFill>
        <p:spPr>
          <a:xfrm>
            <a:off x="11963400" y="8889999"/>
            <a:ext cx="1019821" cy="78396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"/>
          <p:cNvSpPr txBox="1"/>
          <p:nvPr/>
        </p:nvSpPr>
        <p:spPr>
          <a:xfrm>
            <a:off x="6070748" y="4640039"/>
            <a:ext cx="765635" cy="473522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Oran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idx="13"/>
          </p:nvPr>
        </p:nvSpPr>
        <p:spPr>
          <a:xfrm>
            <a:off x="-2972" y="-18858"/>
            <a:ext cx="5886294" cy="979137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" name="Rectangle"/>
          <p:cNvSpPr/>
          <p:nvPr/>
        </p:nvSpPr>
        <p:spPr>
          <a:xfrm>
            <a:off x="5016500" y="5156200"/>
            <a:ext cx="7240951" cy="3261308"/>
          </a:xfrm>
          <a:prstGeom prst="rect">
            <a:avLst/>
          </a:prstGeom>
          <a:solidFill>
            <a:srgbClr val="D842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685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6412305" y="900511"/>
            <a:ext cx="5519634" cy="1034073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59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6425005" y="1830290"/>
            <a:ext cx="5886294" cy="2576378"/>
          </a:xfrm>
          <a:prstGeom prst="rect">
            <a:avLst/>
          </a:prstGeom>
        </p:spPr>
        <p:txBody>
          <a:bodyPr anchor="ctr"/>
          <a:lstStyle>
            <a:lvl1pPr algn="l" defTabSz="325120">
              <a:defRPr sz="340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60" name="Text"/>
          <p:cNvSpPr txBox="1">
            <a:spLocks noGrp="1"/>
          </p:cNvSpPr>
          <p:nvPr>
            <p:ph type="body" sz="quarter" idx="16"/>
          </p:nvPr>
        </p:nvSpPr>
        <p:spPr>
          <a:xfrm>
            <a:off x="5362990" y="5396520"/>
            <a:ext cx="6547970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idx="13"/>
          </p:nvPr>
        </p:nvSpPr>
        <p:spPr>
          <a:xfrm>
            <a:off x="7116974" y="-23206"/>
            <a:ext cx="5924590" cy="98069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Rectangle"/>
          <p:cNvSpPr/>
          <p:nvPr/>
        </p:nvSpPr>
        <p:spPr>
          <a:xfrm>
            <a:off x="1127427" y="5207000"/>
            <a:ext cx="7368873" cy="3280836"/>
          </a:xfrm>
          <a:prstGeom prst="rect">
            <a:avLst/>
          </a:prstGeom>
          <a:solidFill>
            <a:srgbClr val="002EA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818553" y="1194595"/>
            <a:ext cx="5519635" cy="1095589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71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831253" y="2166585"/>
            <a:ext cx="5924591" cy="2436282"/>
          </a:xfrm>
          <a:prstGeom prst="rect">
            <a:avLst/>
          </a:prstGeom>
        </p:spPr>
        <p:txBody>
          <a:bodyPr anchor="ctr"/>
          <a:lstStyle>
            <a:lvl1pPr algn="l" defTabSz="308863">
              <a:defRPr sz="323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72" name="Text"/>
          <p:cNvSpPr txBox="1">
            <a:spLocks noGrp="1"/>
          </p:cNvSpPr>
          <p:nvPr>
            <p:ph type="body" sz="quarter" idx="16"/>
          </p:nvPr>
        </p:nvSpPr>
        <p:spPr>
          <a:xfrm>
            <a:off x="1425990" y="5421920"/>
            <a:ext cx="6771747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pic>
        <p:nvPicPr>
          <p:cNvPr id="73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82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78514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91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81816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pic>
        <p:nvPicPr>
          <p:cNvPr id="92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84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ignature Mark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82" y="3465309"/>
            <a:ext cx="8802037" cy="282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isestate-B-blue-whiteoutline.png" descr="boisestate-B-blue-whiteoutline.png"/>
          <p:cNvPicPr>
            <a:picLocks noChangeAspect="1"/>
          </p:cNvPicPr>
          <p:nvPr/>
        </p:nvPicPr>
        <p:blipFill>
          <a:blip r:embed="rId12"/>
          <a:srcRect t="5559" b="5559"/>
          <a:stretch>
            <a:fillRect/>
          </a:stretch>
        </p:blipFill>
        <p:spPr>
          <a:xfrm>
            <a:off x="11963400" y="8889999"/>
            <a:ext cx="1016000" cy="7817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48462" y="731519"/>
            <a:ext cx="10403841" cy="309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69999" y="7646245"/>
            <a:ext cx="10464803" cy="39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0106" y="8753835"/>
            <a:ext cx="3034454" cy="5726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defTabSz="587022">
              <a:defRPr sz="3400" i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</p:sldLayoutIdLst>
  <p:transition spd="med"/>
  <p:txStyles>
    <p:title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econdary caption goes here"/>
          <p:cNvSpPr txBox="1">
            <a:spLocks noGrp="1"/>
          </p:cNvSpPr>
          <p:nvPr>
            <p:ph type="body" idx="13"/>
          </p:nvPr>
        </p:nvSpPr>
        <p:spPr>
          <a:xfrm>
            <a:off x="4239769" y="5167536"/>
            <a:ext cx="4513129" cy="1069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September 22, 2020</a:t>
            </a:r>
          </a:p>
          <a:p>
            <a:r>
              <a:rPr lang="en-US" dirty="0"/>
              <a:t>Jenny W. </a:t>
            </a:r>
            <a:r>
              <a:rPr lang="en-US" dirty="0" err="1"/>
              <a:t>Fothergill</a:t>
            </a:r>
            <a:endParaRPr lang="en-US" dirty="0"/>
          </a:p>
        </p:txBody>
      </p:sp>
      <p:sp>
        <p:nvSpPr>
          <p:cNvPr id="142" name="Click to add heading"/>
          <p:cNvSpPr>
            <a:spLocks noGrp="1"/>
          </p:cNvSpPr>
          <p:nvPr>
            <p:ph type="body" idx="14"/>
          </p:nvPr>
        </p:nvSpPr>
        <p:spPr>
          <a:xfrm>
            <a:off x="2552131" y="706077"/>
            <a:ext cx="7902054" cy="4461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>
                <a:cs typeface="Arial" panose="020B0604020202020204" pitchFamily="34" charset="0"/>
              </a:rPr>
              <a:t>Advancing Organic Photovoltaics with Infrastructure for Transferable, Reproducible, Useable, and Extensible (TRUE) Multiscale Models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105" y="381445"/>
            <a:ext cx="341460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Coarse Graining</a:t>
            </a:r>
          </a:p>
        </p:txBody>
      </p:sp>
    </p:spTree>
    <p:extLst>
      <p:ext uri="{BB962C8B-B14F-4D97-AF65-F5344CB8AC3E}">
        <p14:creationId xmlns:p14="http://schemas.microsoft.com/office/powerpoint/2010/main" val="41710174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7237" y="381445"/>
            <a:ext cx="2850350" cy="608711"/>
          </a:xfrm>
        </p:spPr>
        <p:txBody>
          <a:bodyPr/>
          <a:lstStyle/>
          <a:p>
            <a:r>
              <a:rPr lang="en-US" sz="3600" i="0" dirty="0" err="1">
                <a:solidFill>
                  <a:schemeClr val="tx1"/>
                </a:solidFill>
              </a:rPr>
              <a:t>Backmapping</a:t>
            </a:r>
            <a:endParaRPr lang="en-US" sz="36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9447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E8F95A-A4CF-7847-B00D-56992A1F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" y="224653"/>
            <a:ext cx="11455400" cy="821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F41A84-754D-434F-94F0-81BF33D2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5" t="6725" r="4864"/>
          <a:stretch/>
        </p:blipFill>
        <p:spPr>
          <a:xfrm>
            <a:off x="321276" y="1450639"/>
            <a:ext cx="11244135" cy="8302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5AAC9-277C-9C47-8CBA-0F51A55F2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6" r="3996"/>
          <a:stretch/>
        </p:blipFill>
        <p:spPr>
          <a:xfrm>
            <a:off x="1" y="2790690"/>
            <a:ext cx="13004800" cy="69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61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ED84C4B-83F4-CB44-81C3-82D95C17C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252" y="674949"/>
            <a:ext cx="3102274" cy="3102274"/>
          </a:xfrm>
          <a:prstGeom prst="rect">
            <a:avLst/>
          </a:prstGeom>
        </p:spPr>
      </p:pic>
      <p:pic>
        <p:nvPicPr>
          <p:cNvPr id="2050" name="Picture 2" descr="signac palette logo">
            <a:extLst>
              <a:ext uri="{FF2B5EF4-FFF2-40B4-BE49-F238E27FC236}">
                <a16:creationId xmlns:a16="http://schemas.microsoft.com/office/drawing/2014/main" id="{47A23302-E539-254D-B1DC-4436880AE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8181" r="13388" b="18561"/>
          <a:stretch/>
        </p:blipFill>
        <p:spPr bwMode="auto">
          <a:xfrm>
            <a:off x="8760260" y="613812"/>
            <a:ext cx="3587313" cy="30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CE82F8-CCC1-A64A-B9C7-A3370359B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76" y="4817164"/>
            <a:ext cx="4332279" cy="21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7D0CE4-E361-F542-B142-436A7402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56" y="674949"/>
            <a:ext cx="3102274" cy="31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129AD-D0BB-DC41-A5F3-1A37CD0F0467}"/>
              </a:ext>
            </a:extLst>
          </p:cNvPr>
          <p:cNvSpPr txBox="1"/>
          <p:nvPr/>
        </p:nvSpPr>
        <p:spPr>
          <a:xfrm>
            <a:off x="6054608" y="4817164"/>
            <a:ext cx="1968820" cy="17167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mBuild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gsd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fresnel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8" name="Google Shape;100;p1" descr="sc10_scene0.png">
            <a:extLst>
              <a:ext uri="{FF2B5EF4-FFF2-40B4-BE49-F238E27FC236}">
                <a16:creationId xmlns:a16="http://schemas.microsoft.com/office/drawing/2014/main" id="{46479C7C-74AE-E549-932C-AF66D5EB37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8789" y="4849532"/>
            <a:ext cx="4413229" cy="441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9;p1" descr="sc10_dp0.png">
            <a:extLst>
              <a:ext uri="{FF2B5EF4-FFF2-40B4-BE49-F238E27FC236}">
                <a16:creationId xmlns:a16="http://schemas.microsoft.com/office/drawing/2014/main" id="{690F01BC-4A14-D248-A3E0-DFA1D78C695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9295" y="5644557"/>
            <a:ext cx="3339555" cy="33395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D54C-6D94-6042-BF74-7AB1824F7477}"/>
              </a:ext>
            </a:extLst>
          </p:cNvPr>
          <p:cNvSpPr txBox="1"/>
          <p:nvPr/>
        </p:nvSpPr>
        <p:spPr>
          <a:xfrm>
            <a:off x="2526888" y="7056146"/>
            <a:ext cx="2168545" cy="571312"/>
          </a:xfrm>
          <a:prstGeom prst="flowChartAlternateProcess">
            <a:avLst/>
          </a:prstGeom>
          <a:solidFill>
            <a:schemeClr val="bg1">
              <a:alpha val="78000"/>
            </a:schemeClr>
          </a:solidFill>
          <a:ln w="12700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GIXStapose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B327D2D-4640-9C40-90B8-E69A794E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64" y="7698843"/>
            <a:ext cx="7164888" cy="143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457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1F66C5-CF5E-354B-9030-E5F95C5510CC}"/>
              </a:ext>
            </a:extLst>
          </p:cNvPr>
          <p:cNvSpPr/>
          <p:nvPr/>
        </p:nvSpPr>
        <p:spPr>
          <a:xfrm>
            <a:off x="286084" y="960852"/>
            <a:ext cx="1243263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Objective 1: Develop a generalized toolset for coarse-graining and performing simulations of novel molecules for organic photovoltaics</a:t>
            </a:r>
          </a:p>
          <a:p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Objective 2: Develop a general tool to calculate atomistic positions from a coarse-grained morphology</a:t>
            </a:r>
          </a:p>
          <a:p>
            <a:r>
              <a:rPr lang="en-US" sz="4000" dirty="0">
                <a:solidFill>
                  <a:schemeClr val="tx1"/>
                </a:solidFill>
              </a:rPr>
              <a:t> </a:t>
            </a:r>
          </a:p>
          <a:p>
            <a:r>
              <a:rPr lang="en-US" sz="4000" dirty="0">
                <a:solidFill>
                  <a:schemeClr val="tx1"/>
                </a:solidFill>
              </a:rPr>
              <a:t>Objective 3: Predict nanostructures of novel OPV chemistries </a:t>
            </a:r>
          </a:p>
          <a:p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</a:rPr>
              <a:t>Objective 4: Identify chemical features correlated with robust self-assembly and good charge transport </a:t>
            </a:r>
          </a:p>
        </p:txBody>
      </p:sp>
    </p:spTree>
    <p:extLst>
      <p:ext uri="{BB962C8B-B14F-4D97-AF65-F5344CB8AC3E}">
        <p14:creationId xmlns:p14="http://schemas.microsoft.com/office/powerpoint/2010/main" val="31327029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235" y="381445"/>
            <a:ext cx="11596334" cy="608711"/>
          </a:xfrm>
        </p:spPr>
        <p:txBody>
          <a:bodyPr/>
          <a:lstStyle/>
          <a:p>
            <a:r>
              <a:rPr lang="en-US" sz="3600" i="0" dirty="0" err="1">
                <a:solidFill>
                  <a:schemeClr val="tx1"/>
                </a:solidFill>
              </a:rPr>
              <a:t>GRiTS</a:t>
            </a:r>
            <a:r>
              <a:rPr lang="en-US" sz="3600" i="0" dirty="0">
                <a:solidFill>
                  <a:schemeClr val="tx1"/>
                </a:solidFill>
              </a:rPr>
              <a:t> : Grits Reduce/Restore (</a:t>
            </a:r>
            <a:r>
              <a:rPr lang="en-US" sz="3600" i="0" dirty="0" err="1">
                <a:solidFill>
                  <a:schemeClr val="tx1"/>
                </a:solidFill>
              </a:rPr>
              <a:t>i</a:t>
            </a:r>
            <a:r>
              <a:rPr lang="en-US" sz="3600" i="0" dirty="0">
                <a:solidFill>
                  <a:schemeClr val="tx1"/>
                </a:solidFill>
              </a:rPr>
              <a:t>) Topology with SMILES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22B52-77F7-D64F-9FF9-D21160718EC0}"/>
              </a:ext>
            </a:extLst>
          </p:cNvPr>
          <p:cNvSpPr/>
          <p:nvPr/>
        </p:nvSpPr>
        <p:spPr>
          <a:xfrm>
            <a:off x="3238526" y="4599801"/>
            <a:ext cx="65277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jennyfothergill</a:t>
            </a:r>
            <a:r>
              <a:rPr lang="en-US" dirty="0"/>
              <a:t>/grits</a:t>
            </a:r>
          </a:p>
        </p:txBody>
      </p:sp>
    </p:spTree>
    <p:extLst>
      <p:ext uri="{BB962C8B-B14F-4D97-AF65-F5344CB8AC3E}">
        <p14:creationId xmlns:p14="http://schemas.microsoft.com/office/powerpoint/2010/main" val="21064146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8229F-4A39-834D-9585-FB2FBB098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6" y="270946"/>
            <a:ext cx="3764602" cy="9211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1F1B8-EF4E-8F4F-82BB-A9CEDC48EA6D}"/>
              </a:ext>
            </a:extLst>
          </p:cNvPr>
          <p:cNvSpPr txBox="1"/>
          <p:nvPr/>
        </p:nvSpPr>
        <p:spPr>
          <a:xfrm>
            <a:off x="4809644" y="1995572"/>
            <a:ext cx="7287462" cy="362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hexane_sites</a:t>
            </a:r>
            <a:r>
              <a:rPr lang="en-US" sz="2000" dirty="0">
                <a:latin typeface="Courier" pitchFamily="2" charset="0"/>
              </a:rPr>
              <a:t> = [("_A", "C[CH3]"), ("_B", "CC")]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3D4F4-2453-CA45-B4B0-FFA08013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38" y="4027662"/>
            <a:ext cx="5842474" cy="48343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5BFEA-7618-1A46-916A-F7E27F9325B5}"/>
              </a:ext>
            </a:extLst>
          </p:cNvPr>
          <p:cNvCxnSpPr>
            <a:cxnSpLocks/>
          </p:cNvCxnSpPr>
          <p:nvPr/>
        </p:nvCxnSpPr>
        <p:spPr>
          <a:xfrm flipH="1">
            <a:off x="3911600" y="771854"/>
            <a:ext cx="898044" cy="91470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78A47-FBD3-9442-B94F-C2BEB2186A90}"/>
              </a:ext>
            </a:extLst>
          </p:cNvPr>
          <p:cNvCxnSpPr>
            <a:cxnSpLocks/>
          </p:cNvCxnSpPr>
          <p:nvPr/>
        </p:nvCxnSpPr>
        <p:spPr>
          <a:xfrm>
            <a:off x="5293360" y="771854"/>
            <a:ext cx="558800" cy="114838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960" y="325972"/>
            <a:ext cx="6801757" cy="608711"/>
          </a:xfrm>
          <a:solidFill>
            <a:schemeClr val="bg1"/>
          </a:solidFill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These achieve the same result</a:t>
            </a:r>
          </a:p>
        </p:txBody>
      </p:sp>
    </p:spTree>
    <p:extLst>
      <p:ext uri="{BB962C8B-B14F-4D97-AF65-F5344CB8AC3E}">
        <p14:creationId xmlns:p14="http://schemas.microsoft.com/office/powerpoint/2010/main" val="5980727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972" y="381445"/>
            <a:ext cx="77285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this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864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3018" y="381445"/>
            <a:ext cx="179878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Timeline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68D06B-6A57-6E48-A390-DB27701F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472"/>
            <a:ext cx="13004800" cy="55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750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972" y="381445"/>
            <a:ext cx="77285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this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676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85763-31B7-6B44-A05B-33B0E4E56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977" y="381445"/>
            <a:ext cx="10818878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Global temperature rise is linked to atmospheric CO</a:t>
            </a:r>
            <a:r>
              <a:rPr lang="en-US" sz="3600" i="0" baseline="-25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87C8D-99B5-2E45-9EE2-907C2375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5600"/>
            <a:ext cx="130048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6251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0342C-AF97-B345-83CD-C57E3554C0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998" y="0"/>
            <a:ext cx="10464804" cy="176222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12E33-D72F-0543-9D28-19414977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" y="4652208"/>
            <a:ext cx="2908969" cy="43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shoes on display&#10;&#10;Description automatically generated">
            <a:extLst>
              <a:ext uri="{FF2B5EF4-FFF2-40B4-BE49-F238E27FC236}">
                <a16:creationId xmlns:a16="http://schemas.microsoft.com/office/drawing/2014/main" id="{60C936AF-B95E-EA4B-B30E-7B57E784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49052" y="1762226"/>
            <a:ext cx="8726905" cy="65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626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25699-47E1-604E-ADA8-AF9271F59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521211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81029-14D3-7E46-A765-C534074E7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9945" y="381445"/>
            <a:ext cx="9364954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Solar accounts for less than 1% of US energy</a:t>
            </a:r>
          </a:p>
        </p:txBody>
      </p:sp>
      <p:pic>
        <p:nvPicPr>
          <p:cNvPr id="3076" name="Picture 4" descr="U.S. Renewable Energy Consumption by Source, 2018">
            <a:extLst>
              <a:ext uri="{FF2B5EF4-FFF2-40B4-BE49-F238E27FC236}">
                <a16:creationId xmlns:a16="http://schemas.microsoft.com/office/drawing/2014/main" id="{86B7BDF0-C7B8-C147-8A8B-9A02EFEE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6" y="1622612"/>
            <a:ext cx="12516107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41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9F33-C7AF-E645-B272-1FDD7DA08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0576" y="381445"/>
            <a:ext cx="654367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OPVs have potential to improve</a:t>
            </a:r>
          </a:p>
        </p:txBody>
      </p:sp>
      <p:pic>
        <p:nvPicPr>
          <p:cNvPr id="4098" name="Picture 2" descr="Chart of PV research-cell efficiency versus years, with 24 curves that all start low to the left and rise approximately linearly to the upper right">
            <a:extLst>
              <a:ext uri="{FF2B5EF4-FFF2-40B4-BE49-F238E27FC236}">
                <a16:creationId xmlns:a16="http://schemas.microsoft.com/office/drawing/2014/main" id="{DAA2D493-3C44-5A49-A0E8-FA0A8E87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032000"/>
            <a:ext cx="1076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E05C0-9223-0741-B8FB-9672D9B95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6" y="1143891"/>
            <a:ext cx="11232107" cy="76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9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352" y="498893"/>
            <a:ext cx="4568769" cy="1162709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production is </a:t>
            </a:r>
          </a:p>
          <a:p>
            <a:r>
              <a:rPr lang="en-US" sz="3600" i="0" dirty="0">
                <a:solidFill>
                  <a:schemeClr val="tx1"/>
                </a:solidFill>
              </a:rPr>
              <a:t>large scale and cheap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0DCB4-3712-9C47-9AFA-79E48ED3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" y="2194757"/>
            <a:ext cx="8867107" cy="667641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714BF2-BD93-7A4E-B84F-A3AE51AA1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r="11455"/>
          <a:stretch/>
        </p:blipFill>
        <p:spPr bwMode="auto">
          <a:xfrm>
            <a:off x="6107154" y="685799"/>
            <a:ext cx="5629922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65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3834" y="381445"/>
            <a:ext cx="905717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efficiency is strongly linked to structure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695A6E0-F348-3D40-9CC0-4D80F7C47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65" y="1143107"/>
            <a:ext cx="7241101" cy="7467385"/>
          </a:xfrm>
          <a:prstGeom prst="rect">
            <a:avLst/>
          </a:prstGeom>
        </p:spPr>
      </p:pic>
      <p:pic>
        <p:nvPicPr>
          <p:cNvPr id="7" name="Google Shape;109;p13" descr="g4638.png">
            <a:extLst>
              <a:ext uri="{FF2B5EF4-FFF2-40B4-BE49-F238E27FC236}">
                <a16:creationId xmlns:a16="http://schemas.microsoft.com/office/drawing/2014/main" id="{491FB318-5C73-E941-9208-C217241BFD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847" y="2059064"/>
            <a:ext cx="4267200" cy="477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682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25F67-1C67-E44B-AE7B-C7C08E96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909"/>
            <a:ext cx="13004800" cy="83263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4208" y="3473931"/>
            <a:ext cx="5216383" cy="670266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sz="4000" i="0" dirty="0">
                <a:solidFill>
                  <a:schemeClr val="tx1"/>
                </a:solidFill>
              </a:rPr>
              <a:t>Welcome to the “ZOO”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635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5145" y="381445"/>
            <a:ext cx="1234523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Plan?</a:t>
            </a:r>
          </a:p>
        </p:txBody>
      </p:sp>
    </p:spTree>
    <p:extLst>
      <p:ext uri="{BB962C8B-B14F-4D97-AF65-F5344CB8AC3E}">
        <p14:creationId xmlns:p14="http://schemas.microsoft.com/office/powerpoint/2010/main" val="6387379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9693" y="909396"/>
            <a:ext cx="420969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8E830-F92B-1042-9200-F5993DA6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" y="437783"/>
            <a:ext cx="7310585" cy="4439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0A145-79E5-754D-9F7C-ECBC09F4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7" y="2802934"/>
            <a:ext cx="7133813" cy="47756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/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𝑈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=4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12</m:t>
                              </m:r>
                            </m:sup>
                          </m:s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blipFill>
                <a:blip r:embed="rId4"/>
                <a:stretch>
                  <a:fillRect l="-896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/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𝑏𝑜𝑛𝑑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blipFill>
                <a:blip r:embed="rId5"/>
                <a:stretch>
                  <a:fillRect l="-1587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/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𝑎𝑛𝑔𝑙𝑒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𝜃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blipFill>
                <a:blip r:embed="rId6"/>
                <a:stretch>
                  <a:fillRect l="-1124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/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𝑑𝑖h𝑒𝑑𝑟𝑎𝑙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0891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262</Words>
  <Application>Microsoft Macintosh PowerPoint</Application>
  <PresentationFormat>Custom</PresentationFormat>
  <Paragraphs>42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Cambria Math</vt:lpstr>
      <vt:lpstr>Courier</vt:lpstr>
      <vt:lpstr>Helvetica Neue Medium</vt:lpstr>
      <vt:lpstr>Verdana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Jenny Fothergill</cp:lastModifiedBy>
  <cp:revision>22</cp:revision>
  <dcterms:modified xsi:type="dcterms:W3CDTF">2020-09-08T21:36:00Z</dcterms:modified>
</cp:coreProperties>
</file>